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9" r:id="rId4"/>
    <p:sldId id="260" r:id="rId5"/>
    <p:sldId id="274" r:id="rId6"/>
    <p:sldId id="273" r:id="rId7"/>
    <p:sldId id="262" r:id="rId8"/>
    <p:sldId id="276" r:id="rId9"/>
    <p:sldId id="275" r:id="rId10"/>
    <p:sldId id="277" r:id="rId11"/>
    <p:sldId id="267" r:id="rId12"/>
    <p:sldId id="25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 snapToGrid="0">
      <p:cViewPr>
        <p:scale>
          <a:sx n="79" d="100"/>
          <a:sy n="79" d="100"/>
        </p:scale>
        <p:origin x="-3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A9B4C5-01F5-4F84-A013-12C0BDE33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9AFADFC-7478-422C-B126-B0D8EEE26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6F34E4-CD6F-498E-8930-9C03925E5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A8B345-F9E8-43FC-A333-2C9E275E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9CDC4F-15A0-4E50-AD7A-807C808FC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3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2358BB-7F60-4365-A6A0-C81474848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CFF5F7F-4A98-408B-8C9A-528AECF21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D7250EA-BE98-4C34-A16C-AE1524317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048DA5-BA16-4E30-A2E6-2A8641B3A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272390-6904-4793-A009-54EA96AB9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29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7B64940-F54D-489C-8D5B-05EACC25D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D86BDEB-D3EF-41EB-8585-ED2A404FE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504421-EEC6-4590-BB07-8906FACD2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FB68CD-4578-473D-B504-FBFCCFF81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3029E9B-FC42-4F0C-8437-C6EF8A0D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8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974766-5259-4931-ABFE-001F2AAE7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910A1AB-5791-40B6-A6AC-DF40D58CA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B8B737-343A-43B9-BFFB-A4EF1B072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BD766D-9631-4240-ADD8-E8E779478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D60CDCF-F292-48FD-9968-2EB5993D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FC4D86-4F2E-411B-BB65-1F4FE3616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758366C-52EB-4DFF-8289-30CA62E1E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A1551D-802F-4E05-9756-89BD15F51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1F29EEE-ADF2-4C1F-B20C-C8142EBB3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8CE7C4-86BD-4733-8818-D9FB41E96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48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B240A6-AF37-48E6-B19E-11AEDA877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A75D2C-EB7E-4C5F-9BA7-A7053248E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6408800-E9E6-4565-9401-50DDD2818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1191304-5541-4D54-B7D4-9B95AC3B6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073F50E-74CE-4A8E-8ED7-34AD2EE5B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0E8D6F9-3832-4B3A-A148-5DBE2671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6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B2F47A-076A-4C59-9846-AB22E7883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811191-AB2F-451C-9201-72447796A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AB8A61C-D426-47B2-97BE-D496FA92E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14117C5-064A-4272-8C8A-CBFD0BAA6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9A8DA64-EBD4-4970-B571-BAF6BFB25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D31EC79-AC38-4B95-9AFB-5076A2C5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DF2111B-CAAC-4371-9ECD-F1881A925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ED37CF-324D-46AA-8B68-F41396D84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59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E95CDE-4AFE-4702-AEBA-A826D1F72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075891D-9073-4F24-9D1D-CA7AC48E5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5DDE1B-9EFB-4C06-B0AB-F7E2237E9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98E356F-8398-4D28-9CF7-CB3B6D91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03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1C6CA0B-E5BF-4AA1-80E3-DEF5E337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DD9A89A-13DB-4768-BC95-47A9A7B49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F51DE14-00DB-428B-9E47-8B134394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0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2BB2FE-4815-4BBE-B8E9-DDD893BB9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A5EFC08-ABE0-4560-83B0-1341DFB1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4870B08-3C9B-4D69-AC8B-57D12B41B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E5D866D-5DB1-4FE6-9FF7-8B4039E7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441AD04-8A4D-4C34-AE39-A6340B86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1C410FB-2142-417E-BEEF-51FC91DD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0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6D99FA-8DA1-4D61-BB72-177AD688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D885B43-51DB-4971-B514-A0E0F394D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1014175-2C9B-464A-B95A-1BFE4A66B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767944D-429F-4A68-855D-C9E57C05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6F3CF9-A617-404D-91F6-2733449A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82EB0CA-B3E3-4F08-AF41-213945A62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95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0D6C28-F00F-4110-86E5-F19A7923B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EE3B06-A3C1-4FA0-B8B7-20B44A28F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150B319-DF7F-4134-B8F8-CB61EE398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4D973-34A4-47CD-8B39-26F93344F563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DCC490-6894-42BB-87EE-F93AEDC1F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FA52C3-A859-4B35-9A62-3FC1C8045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0B79-6476-4664-B73C-F219242CF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8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hyperlink" Target="https://www.zapovedselo.ru/rubriki/muzey-hraniteli-ozer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zen.ru/a/ZLs5i33deicMhel1" TargetMode="External"/><Relationship Id="rId2" Type="http://schemas.openxmlformats.org/officeDocument/2006/relationships/hyperlink" Target="https://altzapoved.ru/proekti/teleckaya-shkola#pro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zapovedselo.ru/content/hroniki-teleckogo-ded-moroza-ili-speshite-tvorit-dobro" TargetMode="External"/><Relationship Id="rId7" Type="http://schemas.openxmlformats.org/officeDocument/2006/relationships/image" Target="../media/image25.png"/><Relationship Id="rId2" Type="http://schemas.openxmlformats.org/officeDocument/2006/relationships/hyperlink" Target="https://www.zapovedselo.ru/content/yailyu-rodnoi-d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4.jpeg"/><Relationship Id="rId2" Type="http://schemas.openxmlformats.org/officeDocument/2006/relationships/hyperlink" Target="https://dzen.ru/a/aXcD5_G9D2Z8cTW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7.wdp"/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12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zen.ru/a/aeIU8I8pKB0zR3_5" TargetMode="External"/><Relationship Id="rId11" Type="http://schemas.microsoft.com/office/2007/relationships/hdphoto" Target="../media/hdphoto6.wdp"/><Relationship Id="rId5" Type="http://schemas.openxmlformats.org/officeDocument/2006/relationships/hyperlink" Target="https://altzapoved.ru/novosti/tpost/1ahxdy4bt1-put-voina-2025" TargetMode="External"/><Relationship Id="rId10" Type="http://schemas.openxmlformats.org/officeDocument/2006/relationships/image" Target="../media/image32.png"/><Relationship Id="rId4" Type="http://schemas.openxmlformats.org/officeDocument/2006/relationships/hyperlink" Target="https://www.altzapovednik.ru/ekoprosveschenie/teletskaya-shkola/put-voina.aspx" TargetMode="External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A688ED6-AD89-4D8D-A3BB-6225E08FE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>
            <a:off x="0" y="1593127"/>
            <a:ext cx="12205855" cy="52648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D825791-A7CD-412D-BDF5-4049ED73DF15}"/>
              </a:ext>
            </a:extLst>
          </p:cNvPr>
          <p:cNvSpPr/>
          <p:nvPr/>
        </p:nvSpPr>
        <p:spPr>
          <a:xfrm>
            <a:off x="437804" y="346009"/>
            <a:ext cx="105516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Увидеть сердцем, сохранить делом: </a:t>
            </a:r>
          </a:p>
          <a:p>
            <a:r>
              <a:rPr lang="ru-RU" sz="48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30-летняя вахта Хранителей Озера</a:t>
            </a:r>
          </a:p>
          <a:p>
            <a:endParaRPr lang="ru-RU" sz="28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Веселовский Евгений Дмитриевич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" panose="020B0502040204020203" pitchFamily="34" charset="0"/>
                <a:ea typeface="Batang" panose="02030600000101010101" pitchFamily="18" charset="-127"/>
              </a:rPr>
              <a:t>село </a:t>
            </a:r>
            <a:r>
              <a:rPr lang="ru-RU" sz="2000" b="1" dirty="0" err="1">
                <a:solidFill>
                  <a:srgbClr val="002060"/>
                </a:solidFill>
                <a:latin typeface="Bahnschrift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b="1" dirty="0">
                <a:solidFill>
                  <a:srgbClr val="002060"/>
                </a:solidFill>
                <a:latin typeface="Bahnschrift" panose="020B0502040204020203" pitchFamily="34" charset="0"/>
                <a:ea typeface="Batang" panose="02030600000101010101" pitchFamily="18" charset="-127"/>
              </a:rPr>
              <a:t>, Алтайский биосферный заповедник</a:t>
            </a:r>
            <a:br>
              <a:rPr lang="ru-RU" sz="2000" b="1" dirty="0">
                <a:solidFill>
                  <a:srgbClr val="002060"/>
                </a:solidFill>
                <a:latin typeface="Bahnschrift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" panose="020B0502040204020203" pitchFamily="34" charset="0"/>
                <a:ea typeface="Batang" panose="02030600000101010101" pitchFamily="18" charset="-127"/>
              </a:rPr>
              <a:t>2026 год - год 30-летия АНО «Хранители Озера»</a:t>
            </a:r>
          </a:p>
          <a:p>
            <a:endParaRPr lang="ru-RU" sz="2800" b="1" i="1" dirty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9B25C58-4078-49AC-83F4-1EBF35BE5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8" b="97569" l="9961" r="89844">
                        <a14:foregroundMark x1="34766" y1="4861" x2="44727" y2="5903"/>
                        <a14:foregroundMark x1="19727" y1="95139" x2="26367" y2="95313"/>
                        <a14:foregroundMark x1="26367" y1="95313" x2="37598" y2="94444"/>
                        <a14:foregroundMark x1="37598" y1="94444" x2="42188" y2="94444"/>
                        <a14:foregroundMark x1="42188" y1="94444" x2="57813" y2="92188"/>
                        <a14:foregroundMark x1="51758" y1="97569" x2="58203" y2="96528"/>
                        <a14:foregroundMark x1="56348" y1="82118" x2="60449" y2="89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7186" y="3429000"/>
            <a:ext cx="6096000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939C866-905B-450A-AD9F-D2103BC521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405"/>
          <a:stretch/>
        </p:blipFill>
        <p:spPr>
          <a:xfrm>
            <a:off x="9104622" y="0"/>
            <a:ext cx="3087378" cy="19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34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4536041-BCAD-4A34-BFBB-7E83E43ADE14}"/>
              </a:ext>
            </a:extLst>
          </p:cNvPr>
          <p:cNvSpPr/>
          <p:nvPr/>
        </p:nvSpPr>
        <p:spPr>
          <a:xfrm>
            <a:off x="307570" y="138960"/>
            <a:ext cx="1030778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 7: Полевая работа: Увидеть своими глазами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 течение года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полевые уроки и походы по окрестностям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, тренировки на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сапбордах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и байдарках, круглогодичные экскурсии.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через живое движение по воде и тропам заповедника соединить школьные знания с личным опытом, чтобы рождалось глубокое, бережное отношение к Телецкому озеру и его окружению.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локальный, для школьников и гостей в селе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— центральной усадьбе Алтайского заповедника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рассматривается как часть полевых программ и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экопросветительской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работы заповедника на Телецком озере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направление программы «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Телецкая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школа» и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экопросветительской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деятельности Алтайского биосферного заповедника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формируется опыт безопасного и бережного поведения на маршрутах, воде и в формате экологического туризма, растёт интерес к природе и ответственное отношение к заповедной территории.</a:t>
            </a:r>
          </a:p>
        </p:txBody>
      </p:sp>
      <p:pic>
        <p:nvPicPr>
          <p:cNvPr id="11" name="Рисунок 5">
            <a:extLst>
              <a:ext uri="{FF2B5EF4-FFF2-40B4-BE49-F238E27FC236}">
                <a16:creationId xmlns="" xmlns:a16="http://schemas.microsoft.com/office/drawing/2014/main" id="{AFEE6A6A-2CDC-44C3-A328-25D62400D50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402" y="1606864"/>
            <a:ext cx="1392028" cy="146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20152DF-7583-4896-A6FD-8A323C18E6C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69967" y="0"/>
            <a:ext cx="2562636" cy="13787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821C028-8A5C-464B-9E1D-A48B1A6FE6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697" r="6485" b="17211"/>
          <a:stretch/>
        </p:blipFill>
        <p:spPr>
          <a:xfrm>
            <a:off x="4610823" y="4517991"/>
            <a:ext cx="4461165" cy="23288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D07FA62-E643-449A-B545-70732972F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1988" y="4517991"/>
            <a:ext cx="3120012" cy="23400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FE12C7E-0242-4BE5-93E7-51BCB0645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810" y="4506865"/>
            <a:ext cx="3120013" cy="234001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1D7D1B1-5DE8-40B9-9014-AAC33DC7BE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98979"/>
            <a:ext cx="1746664" cy="232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50475FA-1787-4B1A-9CC9-B7D8E1CE8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>
            <a:off x="0" y="1593127"/>
            <a:ext cx="12205855" cy="52648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1BB598D-E74A-4E64-9491-6DA62C9D40DE}"/>
              </a:ext>
            </a:extLst>
          </p:cNvPr>
          <p:cNvSpPr/>
          <p:nvPr/>
        </p:nvSpPr>
        <p:spPr>
          <a:xfrm>
            <a:off x="365297" y="203468"/>
            <a:ext cx="1030778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Итог: 30 лет — это только начало</a:t>
            </a:r>
          </a:p>
          <a:p>
            <a:endParaRPr lang="ru-RU" sz="14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26 августа 2026 года — 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юбилей АНО «Хранители Озера».</a:t>
            </a:r>
          </a:p>
          <a:p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Синтез: 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Все проекты работают на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одну цель 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—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воспитание человека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, который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видит красоту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,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помнит историю 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действует, чтобы сохранить.</a:t>
            </a:r>
          </a:p>
          <a:p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Миссия </a:t>
            </a:r>
            <a:r>
              <a:rPr lang="ru-RU" sz="2400" b="1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экопросветителя</a:t>
            </a:r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: </a:t>
            </a:r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Быть связующим звеном между великим прошлым заповедных людей и ответственным будущим наших детей.</a:t>
            </a:r>
          </a:p>
          <a:p>
            <a:endParaRPr lang="ru-RU" sz="1600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4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Пока мы помним имена тех, кто хранил озеро до нас — озеро будет жить.</a:t>
            </a:r>
          </a:p>
        </p:txBody>
      </p:sp>
    </p:spTree>
    <p:extLst>
      <p:ext uri="{BB962C8B-B14F-4D97-AF65-F5344CB8AC3E}">
        <p14:creationId xmlns:p14="http://schemas.microsoft.com/office/powerpoint/2010/main" val="2782097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4F379A7-4ED9-4508-BD61-D5FD90077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403755E-535F-4309-97A4-92E915D32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0917" y="2435629"/>
            <a:ext cx="3593868" cy="4638501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Будьте все здоровы, берегите друг друга и спешите творить Добро!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С уважением,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Веселовский Евгений Дмитриевич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Алтайский биосферный заповедник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Русское географическое общество</a:t>
            </a:r>
          </a:p>
        </p:txBody>
      </p:sp>
    </p:spTree>
    <p:extLst>
      <p:ext uri="{BB962C8B-B14F-4D97-AF65-F5344CB8AC3E}">
        <p14:creationId xmlns:p14="http://schemas.microsoft.com/office/powerpoint/2010/main" val="89258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47C60C0-B664-4022-A1A8-6361951C7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52714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0FC8096-DCA0-4384-B596-FCC798B71D64}"/>
              </a:ext>
            </a:extLst>
          </p:cNvPr>
          <p:cNvSpPr/>
          <p:nvPr/>
        </p:nvSpPr>
        <p:spPr>
          <a:xfrm>
            <a:off x="1212273" y="1081036"/>
            <a:ext cx="1074835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Философия просветителя: «Увидеть и сохранить» 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Главный вызов: </a:t>
            </a:r>
            <a:r>
              <a:rPr lang="ru-RU" sz="24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Разрыв между поколениями и утрата «кода места».</a:t>
            </a:r>
          </a:p>
          <a:p>
            <a:endParaRPr lang="ru-RU" sz="24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Молодежь уезжает, история исчезает, природа становится просто «пейзажем», а не Домом.</a:t>
            </a:r>
            <a:b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</a:br>
            <a:endParaRPr lang="ru-RU" sz="24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Мой метод: Связка «Человек — История — Природа».</a:t>
            </a:r>
            <a:b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</a:br>
            <a:endParaRPr lang="ru-RU" sz="24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Нельзя сохранить озеро, не сохранив память о людях, которые его защищали.</a:t>
            </a:r>
            <a:b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</a:br>
            <a:endParaRPr lang="ru-RU" sz="24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Нельзя воспитать защитника, не дав ему прикоснуться </a:t>
            </a:r>
          </a:p>
          <a:p>
            <a:r>
              <a:rPr lang="ru-RU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к истории руками.</a:t>
            </a:r>
            <a:endParaRPr lang="ru-RU" b="1" dirty="0">
              <a:solidFill>
                <a:srgbClr val="002060"/>
              </a:solidFill>
              <a:latin typeface="Bahnschrift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B627C86-A39A-4C26-BCD2-2355F585F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828" l="9892" r="95886">
                        <a14:foregroundMark x1="46621" y1="17586" x2="57395" y2="12759"/>
                        <a14:foregroundMark x1="57395" y1="12759" x2="63271" y2="12241"/>
                        <a14:foregroundMark x1="63271" y1="12241" x2="72184" y2="15517"/>
                        <a14:foregroundMark x1="24682" y1="33966" x2="29089" y2="29138"/>
                        <a14:foregroundMark x1="29089" y1="29138" x2="44858" y2="21207"/>
                        <a14:foregroundMark x1="55828" y1="91724" x2="60725" y2="95345"/>
                        <a14:foregroundMark x1="60725" y1="95345" x2="81489" y2="99828"/>
                        <a14:foregroundMark x1="72674" y1="95862" x2="79726" y2="82069"/>
                        <a14:foregroundMark x1="79726" y1="66724" x2="80020" y2="75345"/>
                        <a14:foregroundMark x1="80020" y1="75345" x2="84133" y2="81379"/>
                        <a14:foregroundMark x1="84133" y1="81379" x2="84427" y2="83966"/>
                        <a14:foregroundMark x1="88737" y1="87931" x2="92262" y2="95000"/>
                        <a14:foregroundMark x1="92262" y1="95000" x2="95886" y2="98966"/>
                        <a14:foregroundMark x1="86941" y1="84246" x2="85406" y2="82069"/>
                        <a14:foregroundMark x1="43193" y1="79828" x2="45935" y2="84483"/>
                        <a14:foregroundMark x1="42703" y1="80000" x2="44074" y2="82586"/>
                        <a14:foregroundMark x1="45054" y1="84483" x2="46621" y2="86379"/>
                        <a14:backgroundMark x1="82272" y1="69310" x2="84427" y2="74655"/>
                        <a14:backgroundMark x1="88247" y1="81724" x2="99902" y2="92241"/>
                        <a14:backgroundMark x1="28306" y1="78103" x2="33790" y2="89310"/>
                        <a14:backgroundMark x1="33790" y1="89310" x2="43193" y2="99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242" y="3996337"/>
            <a:ext cx="5037513" cy="28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6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0F42BE7-224C-4FA6-BB71-99D822B04E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835"/>
          <a:stretch/>
        </p:blipFill>
        <p:spPr>
          <a:xfrm>
            <a:off x="8017299" y="0"/>
            <a:ext cx="41747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ECFCB6B-E5E0-4CC5-8830-D69C0D20E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929" y="0"/>
            <a:ext cx="5904954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F620992-E110-4B8E-8DC4-DF928AF80B2F}"/>
              </a:ext>
            </a:extLst>
          </p:cNvPr>
          <p:cNvSpPr/>
          <p:nvPr/>
        </p:nvSpPr>
        <p:spPr>
          <a:xfrm>
            <a:off x="859564" y="227066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6B2B16C-C4BF-438B-A094-E55517A9D54B}"/>
              </a:ext>
            </a:extLst>
          </p:cNvPr>
          <p:cNvSpPr/>
          <p:nvPr/>
        </p:nvSpPr>
        <p:spPr>
          <a:xfrm>
            <a:off x="83798" y="82602"/>
            <a:ext cx="39733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Экосистема проектов:</a:t>
            </a:r>
          </a:p>
          <a:p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Как это работает?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ECAC8CF-CD9A-46A3-9D58-3E5E571B339B}"/>
              </a:ext>
            </a:extLst>
          </p:cNvPr>
          <p:cNvSpPr/>
          <p:nvPr/>
        </p:nvSpPr>
        <p:spPr>
          <a:xfrm>
            <a:off x="6881886" y="223642"/>
            <a:ext cx="3973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Музей «Хранители Озера» — 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Память и смыслы.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16AE07E-284D-46F5-8A6E-21F70D52CC37}"/>
              </a:ext>
            </a:extLst>
          </p:cNvPr>
          <p:cNvSpPr/>
          <p:nvPr/>
        </p:nvSpPr>
        <p:spPr>
          <a:xfrm>
            <a:off x="4603222" y="1683394"/>
            <a:ext cx="26188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Телецкий</a:t>
            </a: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КнигоВорот —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интеллект и кругозор.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BF38902-7F5A-490E-8124-6A4B3BF685D6}"/>
              </a:ext>
            </a:extLst>
          </p:cNvPr>
          <p:cNvSpPr/>
          <p:nvPr/>
        </p:nvSpPr>
        <p:spPr>
          <a:xfrm>
            <a:off x="4684095" y="2639999"/>
            <a:ext cx="25379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Телецкий</a:t>
            </a: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Дед Мороз — 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доброта и традиции.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C4E308E-AB65-4CA6-B800-355688608915}"/>
              </a:ext>
            </a:extLst>
          </p:cNvPr>
          <p:cNvSpPr/>
          <p:nvPr/>
        </p:nvSpPr>
        <p:spPr>
          <a:xfrm>
            <a:off x="4634647" y="5308417"/>
            <a:ext cx="28383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Походы и </a:t>
            </a:r>
            <a:r>
              <a:rPr lang="ru-RU" sz="2000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сапборды</a:t>
            </a: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—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здоровье и прямое познание.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095AD73-3E95-4249-964E-BEE41B42EA5E}"/>
              </a:ext>
            </a:extLst>
          </p:cNvPr>
          <p:cNvSpPr/>
          <p:nvPr/>
        </p:nvSpPr>
        <p:spPr>
          <a:xfrm>
            <a:off x="4634647" y="4466720"/>
            <a:ext cx="24730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Путь Воина — 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дисциплина и сила духа.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2B2EBB0-7BB6-4D2B-A32E-59ECF1515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684" y="4115384"/>
            <a:ext cx="4192613" cy="27716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E1B7A65-14DB-4705-B12C-99CA4554D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466265"/>
            <a:ext cx="4140929" cy="2690349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EA25BD02-BB5D-45CD-BA58-E1EACD2DE538}"/>
              </a:ext>
            </a:extLst>
          </p:cNvPr>
          <p:cNvSpPr/>
          <p:nvPr/>
        </p:nvSpPr>
        <p:spPr>
          <a:xfrm>
            <a:off x="8128336" y="1329451"/>
            <a:ext cx="18469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Стипендии —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в лицах и делах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387B1EF9-7E33-48C6-94B8-7D4314931314}"/>
              </a:ext>
            </a:extLst>
          </p:cNvPr>
          <p:cNvSpPr/>
          <p:nvPr/>
        </p:nvSpPr>
        <p:spPr>
          <a:xfrm>
            <a:off x="4619841" y="3451057"/>
            <a:ext cx="26664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Класс снежного барса - узнать героя и выбрать путь.</a:t>
            </a:r>
          </a:p>
        </p:txBody>
      </p:sp>
    </p:spTree>
    <p:extLst>
      <p:ext uri="{BB962C8B-B14F-4D97-AF65-F5344CB8AC3E}">
        <p14:creationId xmlns:p14="http://schemas.microsoft.com/office/powerpoint/2010/main" val="133527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57EAD93-40A1-4028-AD6D-E31F06FB2755}"/>
              </a:ext>
            </a:extLst>
          </p:cNvPr>
          <p:cNvSpPr/>
          <p:nvPr/>
        </p:nvSpPr>
        <p:spPr>
          <a:xfrm>
            <a:off x="371302" y="127866"/>
            <a:ext cx="105516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№1: Музей «Хранители Озера» — Увидеть прошлое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Суть: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Сохранение нематериального наследия заповедных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людей Телецкого озера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второй половины XX века.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Контент: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Сбор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артефактов-экспонатов и их описание, написание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 озвучивание рассказов.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Размещение информации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на сайте «Заповедное село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», п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убликации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 СМИ Республики Алтай и Алтайского края,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трансляции на радио и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подкаст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на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базе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Национальной библиотеки РА.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Участие в IX Международном конкурсе музеев. Рассказы публикуются в печатных СМИ Республики Алтай и Алтайского края. Аудиоверсии рассказов транслируют по республиканскому радио и размещают в моём подкасте на сайте Национальной библиотеки Республики Алтай https://nbra.ru/biblioteke-105-let/4681-literaturnyj-podkast-chitateli-kak-pisateli-vypusk-1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 размещаются на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вебресурсах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Алтайского биосферного заповедника и села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История «оживает» через голос и предмет. Это база идентичности.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Подробнее: </a:t>
            </a:r>
            <a:r>
              <a:rPr lang="en-US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2"/>
              </a:rPr>
              <a:t>https://www.zapovedselo.ru/rubriki/muzey-hraniteli-ozera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 </a:t>
            </a:r>
            <a:endParaRPr lang="ru-RU" sz="1400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="" xmlns:a16="http://schemas.microsoft.com/office/drawing/2014/main" id="{5CA2350E-2590-44C1-A890-9A7C4C4A42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" y="4367032"/>
            <a:ext cx="1738345" cy="248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">
            <a:extLst>
              <a:ext uri="{FF2B5EF4-FFF2-40B4-BE49-F238E27FC236}">
                <a16:creationId xmlns="" xmlns:a16="http://schemas.microsoft.com/office/drawing/2014/main" id="{7EF0CA8A-5327-4EAD-A176-83AC71F2F9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45" y="4377882"/>
            <a:ext cx="1738404" cy="248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="" xmlns:a16="http://schemas.microsoft.com/office/drawing/2014/main" id="{CFACA78B-968C-4E62-A825-4220D66F8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90" y="4377719"/>
            <a:ext cx="1753625" cy="248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>
            <a:extLst>
              <a:ext uri="{FF2B5EF4-FFF2-40B4-BE49-F238E27FC236}">
                <a16:creationId xmlns="" xmlns:a16="http://schemas.microsoft.com/office/drawing/2014/main" id="{C1A7613D-3F92-4111-89C2-337B6A620C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094" y="4377556"/>
            <a:ext cx="1738344" cy="248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Армейская фляжка в музее Хранители Озера">
            <a:extLst>
              <a:ext uri="{FF2B5EF4-FFF2-40B4-BE49-F238E27FC236}">
                <a16:creationId xmlns="" xmlns:a16="http://schemas.microsoft.com/office/drawing/2014/main" id="{7F872D83-056B-4462-8910-E9B622DF6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900" r="13"/>
          <a:stretch/>
        </p:blipFill>
        <p:spPr bwMode="auto">
          <a:xfrm>
            <a:off x="8684751" y="4356183"/>
            <a:ext cx="3507249" cy="250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2">
            <a:extLst>
              <a:ext uri="{FF2B5EF4-FFF2-40B4-BE49-F238E27FC236}">
                <a16:creationId xmlns="" xmlns:a16="http://schemas.microsoft.com/office/drawing/2014/main" id="{9180BC18-79F1-4639-AF97-15FD03BBE0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628" y="4356183"/>
            <a:ext cx="1730155" cy="250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="" xmlns:a16="http://schemas.microsoft.com/office/drawing/2014/main" id="{322779E8-AFD2-43A8-949B-0603E15B96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134" y="84666"/>
            <a:ext cx="1429279" cy="116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5">
            <a:extLst>
              <a:ext uri="{FF2B5EF4-FFF2-40B4-BE49-F238E27FC236}">
                <a16:creationId xmlns="" xmlns:a16="http://schemas.microsoft.com/office/drawing/2014/main" id="{8A0DD2A5-D7DC-4CD4-AD0B-2329F6069B3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876" y="2613205"/>
            <a:ext cx="1398588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E283034D-C295-491E-8E59-9DE9EF1786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623" y="1254305"/>
            <a:ext cx="13843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77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3CE9A15-6A1E-46A5-917F-57C14BF60082}"/>
              </a:ext>
            </a:extLst>
          </p:cNvPr>
          <p:cNvSpPr/>
          <p:nvPr/>
        </p:nvSpPr>
        <p:spPr>
          <a:xfrm>
            <a:off x="294346" y="74721"/>
            <a:ext cx="1160330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№2: </a:t>
            </a:r>
            <a:r>
              <a:rPr lang="ru-RU" sz="3600" b="1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Телецкий</a:t>
            </a:r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КнигоВорот — Увидеть мир через книгу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2014 год — по настоящее время.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свободный обмен книгами в удалённых сёлах и на смотровых площадках Телецкого озера; программа чтения на природе.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Смысл: 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вернуть живое, тактильное чтение и сделать книгу мостом в большой мир.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книги приходят со всей России, часто — с письмами будущим читателям.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Признание: представлен доклад на межрегиональной научно-практической конференции «Книга и чтение в Республике Алтай: многообразие возможностей».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часть программы «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Телецкая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школа».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сформирована доступная книжная среда, укрепляется интерес к чтению и культурно-образовательная жизнь территории.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Подробнее: </a:t>
            </a:r>
            <a:r>
              <a:rPr lang="en-US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2"/>
              </a:rPr>
              <a:t>https://altzapoved.ru/proekti/teleckaya-shkola#prog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3"/>
              </a:rPr>
              <a:t>                     </a:t>
            </a:r>
            <a:r>
              <a:rPr lang="en-US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3"/>
              </a:rPr>
              <a:t>https://dzen.ru/a/ZLs5i33deicMhel1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endParaRPr lang="ru-RU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7170" name="Picture 2" descr="   Книжный шкаф на кордоне Кокши">
            <a:extLst>
              <a:ext uri="{FF2B5EF4-FFF2-40B4-BE49-F238E27FC236}">
                <a16:creationId xmlns="" xmlns:a16="http://schemas.microsoft.com/office/drawing/2014/main" id="{A83190D2-D2D8-4A5C-AD30-848BE6312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2"/>
          <a:stretch/>
        </p:blipFill>
        <p:spPr bwMode="auto">
          <a:xfrm>
            <a:off x="9101667" y="4182739"/>
            <a:ext cx="3090333" cy="26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6470C57-91E0-4196-8E0E-A10FCB4E7B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EF0F1"/>
              </a:clrFrom>
              <a:clrTo>
                <a:srgbClr val="DE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1473" y="4412612"/>
            <a:ext cx="7226447" cy="2370667"/>
          </a:xfrm>
          <a:prstGeom prst="rect">
            <a:avLst/>
          </a:prstGeom>
        </p:spPr>
      </p:pic>
      <p:pic>
        <p:nvPicPr>
          <p:cNvPr id="7172" name="Picture 4" descr="   Книжный шкаф на кордоне Кокши с автором проекта">
            <a:extLst>
              <a:ext uri="{FF2B5EF4-FFF2-40B4-BE49-F238E27FC236}">
                <a16:creationId xmlns="" xmlns:a16="http://schemas.microsoft.com/office/drawing/2014/main" id="{7D30FC2F-4D8D-41CE-9B28-CDED330EB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8544"/>
            <a:ext cx="2024592" cy="269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383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4536041-BCAD-4A34-BFBB-7E83E43ADE14}"/>
              </a:ext>
            </a:extLst>
          </p:cNvPr>
          <p:cNvSpPr/>
          <p:nvPr/>
        </p:nvSpPr>
        <p:spPr>
          <a:xfrm>
            <a:off x="91006" y="138960"/>
            <a:ext cx="1160330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№3: </a:t>
            </a:r>
            <a:r>
              <a:rPr lang="ru-RU" sz="3600" b="1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Телецкий</a:t>
            </a:r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Телецкий</a:t>
            </a:r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 Дед Мороз  — Сохранить чудо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 2016 года, ежегодно в декабре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благотворительная социально-экологическая акция.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</a:t>
            </a:r>
            <a:r>
              <a:rPr lang="ru-RU" sz="2000" b="1" dirty="0" smtClean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: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новогодний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праздник и поддержка местного сообщества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. проект с участием жителей, заповедника и друзей Телецкого озера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известная и регулярно освещаемая инициатива сотрудника ООПТ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экологическое просвещение, школа, традиции, адресная помощь.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</a:t>
            </a:r>
            <a:r>
              <a:rPr lang="ru-RU" sz="2000" b="1" dirty="0" smtClean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: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подарки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, внимание и праздничная атмосфера для детей и жителей</a:t>
            </a:r>
          </a:p>
          <a:p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.</a:t>
            </a:r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Подробнее: </a:t>
            </a:r>
            <a:r>
              <a:rPr lang="en-US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2"/>
              </a:rPr>
              <a:t>https://www.zapovedselo.ru/content/yailyu-rodnoi-dom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en-US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3"/>
              </a:rPr>
              <a:t>https://www.zapovedselo.ru/content/hroniki-teleckogo-ded-moroza-ili-speshite-tvorit-dobro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endParaRPr lang="ru-RU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9218" name="Picture 2" descr="Телецкий Дед Мороз">
            <a:extLst>
              <a:ext uri="{FF2B5EF4-FFF2-40B4-BE49-F238E27FC236}">
                <a16:creationId xmlns="" xmlns:a16="http://schemas.microsoft.com/office/drawing/2014/main" id="{F06EC272-A605-4386-992D-3E57C342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393" y="814647"/>
            <a:ext cx="3726607" cy="599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DC0958E-E00E-4B6B-9C20-4B0ED9D59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5" y="4057783"/>
            <a:ext cx="4571013" cy="2756291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="" xmlns:a16="http://schemas.microsoft.com/office/drawing/2014/main" id="{3203B4BA-B263-4016-B3FF-C6C60C2B27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07" y="737470"/>
            <a:ext cx="11285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CDD758F-C2F5-412E-82CC-3F11722AA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4058" y="4013784"/>
            <a:ext cx="4051335" cy="2774887"/>
          </a:xfrm>
          <a:prstGeom prst="rect">
            <a:avLst/>
          </a:prstGeom>
        </p:spPr>
      </p:pic>
      <p:pic>
        <p:nvPicPr>
          <p:cNvPr id="9" name="Рисунок 6">
            <a:extLst>
              <a:ext uri="{FF2B5EF4-FFF2-40B4-BE49-F238E27FC236}">
                <a16:creationId xmlns="" xmlns:a16="http://schemas.microsoft.com/office/drawing/2014/main" id="{99E65CD8-FC5C-487D-8831-78BD373F19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07" y="1915508"/>
            <a:ext cx="1210940" cy="118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161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FCC3A68-33DD-4012-9E2D-1EB64770FD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 flipH="1">
            <a:off x="5517522" y="4154450"/>
            <a:ext cx="6674477" cy="27035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C7638A6-B50F-4E78-A43E-5884B4CB6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>
            <a:off x="1" y="4154450"/>
            <a:ext cx="6267795" cy="27035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4536041-BCAD-4A34-BFBB-7E83E43ADE14}"/>
              </a:ext>
            </a:extLst>
          </p:cNvPr>
          <p:cNvSpPr/>
          <p:nvPr/>
        </p:nvSpPr>
        <p:spPr>
          <a:xfrm>
            <a:off x="91006" y="138960"/>
            <a:ext cx="1160330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№4: Стипендии «Хранители Озера» — Сохранить в лицах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 2020 года по настоящее время, ежегодно.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именные стипендии и премии лучшим ученикам заповедной школы села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от АНО «Спортивно-экологический клуб «Хранители Озера».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поддержать старательных и активных детей, подчеркнуть значимость учёбы и общественной деятельности, сохранить историю заповедной школы через конкретные лица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. точечная, но регулярная поддержка малокомплектной сельской школы; за несколько лет сформирован круг стипендиатов и лауреатов.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 последние годы вручается премия имени И.В. Ливанова, директора заповедника, при котором в 1937 году в 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Яйлю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открылась школа; о вручении стипендий и премии регулярно сообщают заповедные и партнёрские ресурсы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часть программы «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Телецкая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школа» и образовательной среды заповедного села, связана с просветительскими инициативами «Хранителей Озера».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повышается мотивация к учёбе и общественной активности, поддерживаются талантливые школьники, укрепляется связь детей с историей заповедника и сообществом «Хранители Озера»</a:t>
            </a:r>
          </a:p>
          <a:p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F96ACB6C-A164-4B11-B3DA-7F3591567B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478" y="4197329"/>
            <a:ext cx="11285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ttps://yaart-web-alice-images.s3.yandex.net/6dee096c851311f1997afef71b33a95a:1">
            <a:extLst>
              <a:ext uri="{FF2B5EF4-FFF2-40B4-BE49-F238E27FC236}">
                <a16:creationId xmlns="" xmlns:a16="http://schemas.microsoft.com/office/drawing/2014/main" id="{340509EA-CFEE-4FC2-B386-C817B13BD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88" b="99805" l="2930" r="96875">
                        <a14:foregroundMark x1="9766" y1="69629" x2="9766" y2="99805"/>
                        <a14:foregroundMark x1="4688" y1="82129" x2="3027" y2="88965"/>
                        <a14:foregroundMark x1="3027" y1="88965" x2="8691" y2="87109"/>
                        <a14:foregroundMark x1="22754" y1="61426" x2="22168" y2="99316"/>
                        <a14:foregroundMark x1="50195" y1="72266" x2="49414" y2="91113"/>
                        <a14:foregroundMark x1="49414" y1="91113" x2="48535" y2="93848"/>
                        <a14:foregroundMark x1="43457" y1="78809" x2="49414" y2="82813"/>
                        <a14:foregroundMark x1="49414" y1="82813" x2="56738" y2="82910"/>
                        <a14:foregroundMark x1="56738" y1="82910" x2="56836" y2="80469"/>
                        <a14:foregroundMark x1="53711" y1="90039" x2="53809" y2="83105"/>
                        <a14:foregroundMark x1="50195" y1="72559" x2="56738" y2="74609"/>
                        <a14:foregroundMark x1="87500" y1="64941" x2="88281" y2="99902"/>
                        <a14:foregroundMark x1="95020" y1="79980" x2="90625" y2="98438"/>
                        <a14:foregroundMark x1="92090" y1="78027" x2="96875" y2="76855"/>
                        <a14:backgroundMark x1="78906" y1="94531" x2="78906" y2="94531"/>
                        <a14:backgroundMark x1="78906" y1="68066" x2="78906" y2="68066"/>
                        <a14:backgroundMark x1="78809" y1="66309" x2="78809" y2="66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879"/>
          <a:stretch/>
        </p:blipFill>
        <p:spPr bwMode="auto">
          <a:xfrm>
            <a:off x="4566238" y="4896196"/>
            <a:ext cx="3059524" cy="196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115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4536041-BCAD-4A34-BFBB-7E83E43ADE14}"/>
              </a:ext>
            </a:extLst>
          </p:cNvPr>
          <p:cNvSpPr/>
          <p:nvPr/>
        </p:nvSpPr>
        <p:spPr>
          <a:xfrm>
            <a:off x="91006" y="138960"/>
            <a:ext cx="116033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№5: Класс снежного барса — увидеть хищника, выбрать путь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 2025/2026 учебного года, действует в настоящее время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специализированный кабинет географии «Класс снежного барса» имени С.В. Спицына в лицее №1 Горно-Алтайска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через образ снежного барса и историю исследователя вовлечь школьников в краеведение и экологию, помочь в выборе будущей профессии. 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. первый в России класс снежного барса имени сотрудника Алтайского Заповедника  на базе городского лицея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о проекте пишут региональные СМИ и официальные ресурсы, отмечая его уникальность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Интегрированная часть школьной программы, объединяющая экологическое образование и профессиональное самоопределение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формируется интерес к Алтаю, экологическим и географическим знаниям, а идеи С.В. Спицына сохраняются и развиваются.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Подробнее: </a:t>
            </a:r>
            <a:r>
              <a:rPr lang="en-US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2"/>
              </a:rPr>
              <a:t>https://dzen.ru/a/aXcD5_G9D2Z8cTWR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ru-RU" sz="2000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11266" name="Picture 2" descr="-2">
            <a:extLst>
              <a:ext uri="{FF2B5EF4-FFF2-40B4-BE49-F238E27FC236}">
                <a16:creationId xmlns="" xmlns:a16="http://schemas.microsoft.com/office/drawing/2014/main" id="{D6BD96BA-D515-4260-9F36-425AA4B03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6" b="28266"/>
          <a:stretch/>
        </p:blipFill>
        <p:spPr bwMode="auto">
          <a:xfrm>
            <a:off x="0" y="4109278"/>
            <a:ext cx="7913192" cy="274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-8">
            <a:extLst>
              <a:ext uri="{FF2B5EF4-FFF2-40B4-BE49-F238E27FC236}">
                <a16:creationId xmlns="" xmlns:a16="http://schemas.microsoft.com/office/drawing/2014/main" id="{861280A6-130F-4AFA-B8A5-99DAC144A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92" y="4108558"/>
            <a:ext cx="2062081" cy="274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avatars.dzeninfra.ru/get-zen_doc/271828/pub_697703e7f1bd0f667c713591_697717a0ec903a79e2bc3417/scale_1200">
            <a:extLst>
              <a:ext uri="{FF2B5EF4-FFF2-40B4-BE49-F238E27FC236}">
                <a16:creationId xmlns="" xmlns:a16="http://schemas.microsoft.com/office/drawing/2014/main" id="{76FE6FD2-6BE0-41C4-942F-09D5AA3E1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7"/>
          <a:stretch/>
        </p:blipFill>
        <p:spPr bwMode="auto">
          <a:xfrm>
            <a:off x="9975273" y="4108557"/>
            <a:ext cx="2216727" cy="27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187B6A-8817-41DD-9960-119BC5AE89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75" y="3467299"/>
            <a:ext cx="2062082" cy="510688"/>
          </a:xfrm>
          <a:prstGeom prst="rect">
            <a:avLst/>
          </a:prstGeom>
        </p:spPr>
      </p:pic>
      <p:pic>
        <p:nvPicPr>
          <p:cNvPr id="11" name="Рисунок 5">
            <a:extLst>
              <a:ext uri="{FF2B5EF4-FFF2-40B4-BE49-F238E27FC236}">
                <a16:creationId xmlns="" xmlns:a16="http://schemas.microsoft.com/office/drawing/2014/main" id="{AFEE6A6A-2CDC-44C3-A328-25D62400D5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116" y="0"/>
            <a:ext cx="1128516" cy="118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63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FCC3A68-33DD-4012-9E2D-1EB64770FD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 flipH="1">
            <a:off x="5517522" y="4154450"/>
            <a:ext cx="6674477" cy="27035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C7638A6-B50F-4E78-A43E-5884B4CB6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0" b="96780" l="505" r="98688">
                        <a14:foregroundMark x1="2018" y1="90530" x2="59637" y2="81439"/>
                        <a14:foregroundMark x1="59637" y1="81439" x2="79818" y2="87500"/>
                        <a14:foregroundMark x1="79818" y1="87500" x2="97780" y2="85417"/>
                        <a14:foregroundMark x1="605" y1="40341" x2="7366" y2="43939"/>
                        <a14:foregroundMark x1="3734" y1="95076" x2="98688" y2="96780"/>
                      </a14:backgroundRemoval>
                    </a14:imgEffect>
                  </a14:imgLayer>
                </a14:imgProps>
              </a:ext>
            </a:extLst>
          </a:blip>
          <a:srcRect l="7963" t="3534" b="21955"/>
          <a:stretch/>
        </p:blipFill>
        <p:spPr>
          <a:xfrm>
            <a:off x="1" y="4154450"/>
            <a:ext cx="6267795" cy="27035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4536041-BCAD-4A34-BFBB-7E83E43ADE14}"/>
              </a:ext>
            </a:extLst>
          </p:cNvPr>
          <p:cNvSpPr/>
          <p:nvPr/>
        </p:nvSpPr>
        <p:spPr>
          <a:xfrm>
            <a:off x="754454" y="380385"/>
            <a:ext cx="903424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Проект №6: «Путь Воина» — Увидеть себя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Сроки реализации: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с 2011 года по настоящее время.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Формат:  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военно-патриотическая и эколого-просветительская программа.</a:t>
            </a:r>
            <a:b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Смысл: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воспитание характера, дисциплины, командности и гражданской ответственности.</a:t>
            </a: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Масштаб: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региональный, многолетний, устойчиво действующий проект.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Признание: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отмечен в материалах заповедника; повлиял на успех школы в краевом конкурсе.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Интеграция: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часть «</a:t>
            </a:r>
            <a:r>
              <a:rPr lang="ru-RU" sz="2000" dirty="0" err="1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Телецкой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школы», реализуется совместно с Алтайским заповедником.</a:t>
            </a:r>
            <a:b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</a:br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Результат:  </a:t>
            </a:r>
            <a:r>
              <a:rPr lang="ru-RU" sz="2000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укрепление личностных и командных качеств учащихся, развитие патриотического и экологического воспитания.</a:t>
            </a:r>
          </a:p>
          <a:p>
            <a:r>
              <a:rPr lang="ru-RU" sz="20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Batang" panose="02030600000101010101" pitchFamily="18" charset="-127"/>
              </a:rPr>
              <a:t>Подробнее: </a:t>
            </a:r>
            <a:r>
              <a:rPr lang="en-US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4"/>
              </a:rPr>
              <a:t>https://www.altzapovednik.ru/ekoprosveschenie/teletskaya-shkola/put-voina.aspx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5"/>
              </a:rPr>
              <a:t>https://altzapoved.ru/novosti/tpost/1ahxdy4bt1-put-voina-2025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  <a:hlinkClick r:id="rId6"/>
              </a:rPr>
              <a:t>https://dzen.ru/a/aeIU8I8pKB0zR3_5</a:t>
            </a:r>
            <a:r>
              <a:rPr lang="ru-RU" sz="2000" b="1" dirty="0">
                <a:solidFill>
                  <a:srgbClr val="002060"/>
                </a:solidFill>
                <a:latin typeface="Bahnschrift Light Condensed" panose="020B0502040204020203" pitchFamily="34" charset="0"/>
                <a:ea typeface="Batang" panose="02030600000101010101" pitchFamily="18" charset="-127"/>
              </a:rPr>
              <a:t> </a:t>
            </a:r>
            <a:endParaRPr lang="en-US" sz="2000" b="1" dirty="0">
              <a:solidFill>
                <a:srgbClr val="002060"/>
              </a:solidFill>
              <a:latin typeface="Bahnschrift Light Condensed" panose="020B0502040204020203" pitchFamily="34" charset="0"/>
              <a:ea typeface="Batang" panose="02030600000101010101" pitchFamily="18" charset="-127"/>
            </a:endParaRPr>
          </a:p>
          <a:p>
            <a:endParaRPr lang="ru-RU" sz="2000" b="1" dirty="0">
              <a:solidFill>
                <a:srgbClr val="002060"/>
              </a:solidFill>
              <a:latin typeface="Bahnschrift SemiBold Condensed" panose="020B0502040204020203" pitchFamily="34" charset="0"/>
              <a:ea typeface="Batang" panose="02030600000101010101" pitchFamily="18" charset="-127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F96ACB6C-A164-4B11-B3DA-7F3591567BC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901" y="0"/>
            <a:ext cx="1611254" cy="1697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Picture background">
            <a:extLst>
              <a:ext uri="{FF2B5EF4-FFF2-40B4-BE49-F238E27FC236}">
                <a16:creationId xmlns="" xmlns:a16="http://schemas.microsoft.com/office/drawing/2014/main" id="{E4152366-F68B-45A1-90D1-7670ABF38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05" b="93333" l="1429" r="98286">
                        <a14:foregroundMark x1="9222" y1="74227" x2="11075" y2="73081"/>
                        <a14:foregroundMark x1="1429" y1="79048" x2="1580" y2="78954"/>
                        <a14:foregroundMark x1="20198" y1="70112" x2="33286" y2="69143"/>
                        <a14:foregroundMark x1="12979" y1="90390" x2="43000" y2="95429"/>
                        <a14:foregroundMark x1="87003" y1="90820" x2="88455" y2="90668"/>
                        <a14:foregroundMark x1="43000" y1="95429" x2="79650" y2="91590"/>
                        <a14:foregroundMark x1="10753" y1="96645" x2="26000" y2="96381"/>
                        <a14:foregroundMark x1="26000" y1="96381" x2="72571" y2="96381"/>
                        <a14:foregroundMark x1="72571" y1="96381" x2="80211" y2="94751"/>
                        <a14:foregroundMark x1="87449" y1="93333" x2="90454" y2="93333"/>
                        <a14:backgroundMark x1="67571" y1="35429" x2="84857" y2="79048"/>
                        <a14:backgroundMark x1="84857" y1="79048" x2="97714" y2="96190"/>
                        <a14:backgroundMark x1="56429" y1="28381" x2="67143" y2="37333"/>
                        <a14:backgroundMark x1="20714" y1="57333" x2="6000" y2="98667"/>
                        <a14:backgroundMark x1="6571" y1="59429" x2="3857" y2="99238"/>
                        <a14:backgroundMark x1="48571" y1="35619" x2="55286" y2="36381"/>
                        <a14:backgroundMark x1="59000" y1="39238" x2="80429" y2="74857"/>
                        <a14:backgroundMark x1="80429" y1="74857" x2="84143" y2="95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176" y="4544581"/>
            <a:ext cx="1584959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1C4E6B0-0313-4443-90BB-C52F4792D4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36" b="99679" l="9739" r="89549">
                        <a14:foregroundMark x1="73872" y1="67949" x2="74822" y2="94872"/>
                        <a14:foregroundMark x1="71734" y1="83333" x2="75059" y2="95833"/>
                        <a14:foregroundMark x1="23890" y1="96547" x2="23990" y2="99679"/>
                        <a14:foregroundMark x1="23040" y1="69872" x2="23649" y2="88994"/>
                        <a14:foregroundMark x1="68646" y1="62821" x2="63658" y2="62179"/>
                        <a14:foregroundMark x1="26536" y1="34485" x2="28979" y2="52885"/>
                        <a14:foregroundMark x1="18052" y1="63462" x2="21140" y2="79167"/>
                        <a14:foregroundMark x1="21140" y1="79167" x2="21140" y2="79167"/>
                        <a14:foregroundMark x1="75297" y1="31410" x2="76010" y2="24359"/>
                        <a14:foregroundMark x1="76010" y1="26923" x2="76010" y2="21795"/>
                        <a14:foregroundMark x1="25178" y1="35256" x2="25891" y2="28526"/>
                        <a14:foregroundMark x1="26366" y1="35256" x2="25416" y2="31090"/>
                        <a14:backgroundMark x1="18052" y1="22756" x2="12589" y2="59936"/>
                        <a14:backgroundMark x1="34483" y1="51568" x2="37530" y2="62821"/>
                        <a14:backgroundMark x1="28504" y1="29487" x2="28849" y2="30759"/>
                        <a14:backgroundMark x1="39192" y1="35577" x2="43230" y2="53205"/>
                        <a14:backgroundMark x1="43230" y1="53205" x2="49406" y2="59936"/>
                        <a14:backgroundMark x1="54869" y1="39423" x2="57007" y2="65064"/>
                        <a14:backgroundMark x1="9976" y1="74038" x2="20903" y2="98718"/>
                        <a14:backgroundMark x1="22090" y1="24679" x2="16865" y2="532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7946" y="4197329"/>
            <a:ext cx="4010025" cy="2971800"/>
          </a:xfrm>
          <a:prstGeom prst="rect">
            <a:avLst/>
          </a:prstGeom>
        </p:spPr>
      </p:pic>
      <p:pic>
        <p:nvPicPr>
          <p:cNvPr id="12292" name="Picture 4" descr="Picture background">
            <a:extLst>
              <a:ext uri="{FF2B5EF4-FFF2-40B4-BE49-F238E27FC236}">
                <a16:creationId xmlns="" xmlns:a16="http://schemas.microsoft.com/office/drawing/2014/main" id="{34CDE715-82D6-4F9F-A213-8A50DF94C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90" b="89535" l="1628" r="98372">
                        <a14:foregroundMark x1="1860" y1="58140" x2="34186" y2="66667"/>
                        <a14:foregroundMark x1="3721" y1="55814" x2="22558" y2="53101"/>
                        <a14:foregroundMark x1="61628" y1="64341" x2="77442" y2="64341"/>
                        <a14:foregroundMark x1="88372" y1="47674" x2="98372" y2="65116"/>
                        <a14:foregroundMark x1="36509" y1="38755" x2="39535" y2="43798"/>
                        <a14:foregroundMark x1="58605" y1="36822" x2="58605" y2="36822"/>
                        <a14:foregroundMark x1="60233" y1="36822" x2="60233" y2="36822"/>
                        <a14:foregroundMark x1="59535" y1="36434" x2="59535" y2="36434"/>
                        <a14:foregroundMark x1="60233" y1="35271" x2="60233" y2="35271"/>
                        <a14:foregroundMark x1="34186" y1="37209" x2="34186" y2="37209"/>
                        <a14:backgroundMark x1="3256" y1="79457" x2="57907" y2="82171"/>
                        <a14:backgroundMark x1="57907" y1="82171" x2="71860" y2="80620"/>
                        <a14:backgroundMark x1="71860" y1="80620" x2="83953" y2="80620"/>
                        <a14:backgroundMark x1="83953" y1="80620" x2="95116" y2="79457"/>
                        <a14:backgroundMark x1="57907" y1="22868" x2="99535" y2="31395"/>
                        <a14:backgroundMark x1="35349" y1="30233" x2="87209" y2="329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98" y="5237018"/>
            <a:ext cx="2901491" cy="17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6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812</Words>
  <Application>Microsoft Office PowerPoint</Application>
  <PresentationFormat>Произвольный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Ромео</dc:creator>
  <cp:lastModifiedBy>User</cp:lastModifiedBy>
  <cp:revision>34</cp:revision>
  <dcterms:created xsi:type="dcterms:W3CDTF">2026-07-21T06:34:50Z</dcterms:created>
  <dcterms:modified xsi:type="dcterms:W3CDTF">2026-07-22T01:48:25Z</dcterms:modified>
</cp:coreProperties>
</file>